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1780EA3-7B91-4F1E-9468-DAA3217A5F33}">
  <a:tblStyle styleId="{91780EA3-7B91-4F1E-9468-DAA3217A5F3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9546908cb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9546908cb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9546908c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9546908c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9546908c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9546908c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9546908cb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9546908cb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b95f0b04e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b95f0b04e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9546908cb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b9546908cb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9546908c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9546908c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9546908cb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b9546908cb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9546908cb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9546908cb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0" y="498023"/>
            <a:ext cx="9144000" cy="20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altLang="en-US" sz="4000" b="1" dirty="0">
                <a:latin typeface="Arial Rounded MT Bold" panose="020F0704030504030204" pitchFamily="34" charset="0"/>
              </a:rPr>
              <a:t>S</a:t>
            </a:r>
            <a:r>
              <a:rPr lang="en-US" altLang="en-US" sz="4000" b="1" dirty="0" smtClean="0">
                <a:latin typeface="Arial Rounded MT Bold" panose="020F0704030504030204" pitchFamily="34" charset="0"/>
              </a:rPr>
              <a:t>yndromic surveillance for livestock diseases </a:t>
            </a:r>
            <a:r>
              <a:rPr lang="en-GB" altLang="en-US" sz="4400" dirty="0"/>
              <a:t/>
            </a:r>
            <a:br>
              <a:rPr lang="en-GB" altLang="en-US" sz="4400" dirty="0"/>
            </a:br>
            <a:endParaRPr sz="4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416629"/>
            <a:ext cx="8520600" cy="18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endParaRPr lang="en" sz="2340" dirty="0" smtClean="0"/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2340" dirty="0" smtClean="0">
                <a:solidFill>
                  <a:schemeClr val="tx1"/>
                </a:solidFill>
              </a:rPr>
              <a:t>Name </a:t>
            </a:r>
            <a:r>
              <a:rPr lang="en" sz="2340" dirty="0">
                <a:solidFill>
                  <a:schemeClr val="tx1"/>
                </a:solidFill>
              </a:rPr>
              <a:t>of </a:t>
            </a:r>
            <a:r>
              <a:rPr lang="en" sz="2340" dirty="0" smtClean="0">
                <a:solidFill>
                  <a:schemeClr val="tx1"/>
                </a:solidFill>
              </a:rPr>
              <a:t>subcounty</a:t>
            </a:r>
            <a:endParaRPr sz="2340"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940" dirty="0">
                <a:solidFill>
                  <a:schemeClr val="tx1"/>
                </a:solidFill>
              </a:rPr>
              <a:t>Date:</a:t>
            </a:r>
            <a:endParaRPr sz="1940"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940" dirty="0">
                <a:solidFill>
                  <a:schemeClr val="tx1"/>
                </a:solidFill>
              </a:rPr>
              <a:t>Name of presenter</a:t>
            </a:r>
            <a:endParaRPr sz="194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223349" y="182237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latin typeface="Arial Rounded MT Bold" panose="020F0704030504030204" pitchFamily="34" charset="0"/>
              </a:rPr>
              <a:t>Challenges and way forward</a:t>
            </a:r>
            <a:endParaRPr sz="3200" dirty="0">
              <a:latin typeface="Arial Rounded MT Bold" panose="020F0704030504030204" pitchFamily="34" charset="0"/>
            </a:endParaRPr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43079" y="754937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 dirty="0"/>
              <a:t>Outline 3-4 main challenges</a:t>
            </a:r>
            <a:endParaRPr b="1" dirty="0"/>
          </a:p>
        </p:txBody>
      </p:sp>
      <p:graphicFrame>
        <p:nvGraphicFramePr>
          <p:cNvPr id="128" name="Google Shape;128;p25"/>
          <p:cNvGraphicFramePr/>
          <p:nvPr>
            <p:extLst>
              <p:ext uri="{D42A27DB-BD31-4B8C-83A1-F6EECF244321}">
                <p14:modId xmlns:p14="http://schemas.microsoft.com/office/powerpoint/2010/main" val="482838356"/>
              </p:ext>
            </p:extLst>
          </p:nvPr>
        </p:nvGraphicFramePr>
        <p:xfrm>
          <a:off x="343077" y="1616527"/>
          <a:ext cx="8392708" cy="3037115"/>
        </p:xfrm>
        <a:graphic>
          <a:graphicData uri="http://schemas.openxmlformats.org/drawingml/2006/table">
            <a:tbl>
              <a:tblPr>
                <a:noFill/>
                <a:tableStyleId>{91780EA3-7B91-4F1E-9468-DAA3217A5F33}</a:tableStyleId>
              </a:tblPr>
              <a:tblGrid>
                <a:gridCol w="2098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8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8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42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GAP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Proposed solution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Timelines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Person responsible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42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42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42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42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76200" indent="0">
              <a:buNone/>
            </a:pPr>
            <a:r>
              <a:rPr lang="en-GB" sz="16600" b="1" dirty="0" smtClean="0"/>
              <a:t>Thanks</a:t>
            </a:r>
            <a:endParaRPr lang="en-US" sz="16600" b="1" dirty="0"/>
          </a:p>
        </p:txBody>
      </p:sp>
    </p:spTree>
    <p:extLst>
      <p:ext uri="{BB962C8B-B14F-4D97-AF65-F5344CB8AC3E}">
        <p14:creationId xmlns:p14="http://schemas.microsoft.com/office/powerpoint/2010/main" val="285297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0" y="1"/>
            <a:ext cx="9144000" cy="563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latin typeface="Arial Rounded MT Bold" panose="020F0704030504030204" pitchFamily="34" charset="0"/>
              </a:rPr>
              <a:t>Introduction 2 slides max</a:t>
            </a:r>
            <a:endParaRPr sz="3200" b="1" dirty="0">
              <a:latin typeface="Arial Rounded MT Bold" panose="020F0704030504030204" pitchFamily="34" charset="0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0" y="563338"/>
            <a:ext cx="9144000" cy="45148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Brief </a:t>
            </a:r>
            <a:r>
              <a:rPr lang="en" dirty="0" smtClean="0">
                <a:solidFill>
                  <a:schemeClr val="tx1"/>
                </a:solidFill>
              </a:rPr>
              <a:t>profile of your subcounty 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>
                <a:solidFill>
                  <a:schemeClr val="tx1"/>
                </a:solidFill>
              </a:rPr>
              <a:t>Administration units, main economic activity, vegetation rainfall </a:t>
            </a:r>
            <a:r>
              <a:rPr lang="en-GB" dirty="0" err="1" smtClean="0">
                <a:solidFill>
                  <a:schemeClr val="tx1"/>
                </a:solidFill>
              </a:rPr>
              <a:t>etc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Livestock population 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" dirty="0" smtClean="0">
                <a:solidFill>
                  <a:schemeClr val="tx1"/>
                </a:solidFill>
              </a:rPr>
              <a:t>Veterinary support infrastructure; Human resource(Staff), offices, diagnostic labs,slaughter slabs, crushes, vehicles, motorbikes, coldchain equipments.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" dirty="0" smtClean="0">
                <a:solidFill>
                  <a:schemeClr val="tx1"/>
                </a:solidFill>
              </a:rPr>
              <a:t>Availability of annual workplans and budgets.</a:t>
            </a:r>
          </a:p>
          <a:p>
            <a:pPr marL="0" lvl="0" indent="0">
              <a:spcBef>
                <a:spcPts val="1200"/>
              </a:spcBef>
              <a:buNone/>
            </a:pPr>
            <a:r>
              <a:rPr lang="en" dirty="0" smtClean="0">
                <a:solidFill>
                  <a:schemeClr val="tx1"/>
                </a:solidFill>
              </a:rPr>
              <a:t>Source of funding for activities</a:t>
            </a:r>
            <a:endParaRPr lang="en" dirty="0" smtClean="0">
              <a:solidFill>
                <a:schemeClr val="tx1"/>
              </a:solidFill>
            </a:endParaRPr>
          </a:p>
          <a:p>
            <a:pPr marL="0" lvl="0" indent="0">
              <a:spcBef>
                <a:spcPts val="1200"/>
              </a:spcBef>
              <a:buNone/>
            </a:pPr>
            <a:r>
              <a:rPr lang="en" dirty="0" smtClean="0">
                <a:solidFill>
                  <a:schemeClr val="tx1"/>
                </a:solidFill>
              </a:rPr>
              <a:t>Stakeholder and partners engaugement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041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 smtClean="0">
                <a:latin typeface="Arial Rounded MT Bold" panose="020F0704030504030204" pitchFamily="34" charset="0"/>
              </a:rPr>
              <a:t>Livestock disease surveillance </a:t>
            </a:r>
            <a:r>
              <a:rPr lang="en" sz="3200" b="1" dirty="0">
                <a:latin typeface="Arial Rounded MT Bold" panose="020F0704030504030204" pitchFamily="34" charset="0"/>
              </a:rPr>
              <a:t>activities</a:t>
            </a:r>
            <a:endParaRPr sz="3200" b="1" dirty="0">
              <a:latin typeface="Arial Rounded MT Bold" panose="020F0704030504030204" pitchFamily="34" charset="0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-1" y="604158"/>
            <a:ext cx="9070521" cy="45393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Briefly describe </a:t>
            </a:r>
            <a:r>
              <a:rPr lang="en" dirty="0" smtClean="0">
                <a:solidFill>
                  <a:schemeClr val="tx1"/>
                </a:solidFill>
              </a:rPr>
              <a:t>the existing surveillance system in your subcounty.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E.g. </a:t>
            </a:r>
            <a:r>
              <a:rPr lang="en" dirty="0" smtClean="0">
                <a:solidFill>
                  <a:schemeClr val="tx1"/>
                </a:solidFill>
              </a:rPr>
              <a:t>–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Active surveillance,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Passive surveillance,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P</a:t>
            </a:r>
            <a:r>
              <a:rPr lang="en" dirty="0" smtClean="0">
                <a:solidFill>
                  <a:schemeClr val="tx1"/>
                </a:solidFill>
              </a:rPr>
              <a:t>articipatory disease surveillance,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S</a:t>
            </a:r>
            <a:r>
              <a:rPr lang="en" dirty="0" smtClean="0">
                <a:solidFill>
                  <a:schemeClr val="tx1"/>
                </a:solidFill>
              </a:rPr>
              <a:t>ydromic surveillance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Laboratory based surveillance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A</a:t>
            </a:r>
            <a:r>
              <a:rPr lang="en" dirty="0" smtClean="0">
                <a:solidFill>
                  <a:schemeClr val="tx1"/>
                </a:solidFill>
              </a:rPr>
              <a:t>bbatoir surveillance 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S</a:t>
            </a:r>
            <a:r>
              <a:rPr lang="en" dirty="0" smtClean="0">
                <a:solidFill>
                  <a:schemeClr val="tx1"/>
                </a:solidFill>
              </a:rPr>
              <a:t>entinel surveillance.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5388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latin typeface="Arial Rounded MT Bold" panose="020F0704030504030204" pitchFamily="34" charset="0"/>
              </a:rPr>
              <a:t>Livestock diseases</a:t>
            </a:r>
            <a:r>
              <a:rPr lang="en" b="1" dirty="0" smtClean="0">
                <a:latin typeface="Arial Rounded MT Bold" panose="020F0704030504030204" pitchFamily="34" charset="0"/>
              </a:rPr>
              <a:t> </a:t>
            </a:r>
            <a:r>
              <a:rPr lang="en" b="1" dirty="0">
                <a:latin typeface="Arial Rounded MT Bold" panose="020F0704030504030204" pitchFamily="34" charset="0"/>
              </a:rPr>
              <a:t>identified </a:t>
            </a:r>
            <a:r>
              <a:rPr lang="en" b="1" dirty="0" smtClean="0">
                <a:latin typeface="Arial Rounded MT Bold" panose="020F0704030504030204" pitchFamily="34" charset="0"/>
              </a:rPr>
              <a:t>(</a:t>
            </a:r>
            <a:r>
              <a:rPr lang="en" b="1" dirty="0" smtClean="0">
                <a:latin typeface="Arial Rounded MT Bold" panose="020F0704030504030204" pitchFamily="34" charset="0"/>
              </a:rPr>
              <a:t>July</a:t>
            </a:r>
            <a:r>
              <a:rPr lang="en" b="1" dirty="0" smtClean="0">
                <a:latin typeface="Arial Rounded MT Bold" panose="020F0704030504030204" pitchFamily="34" charset="0"/>
              </a:rPr>
              <a:t> </a:t>
            </a:r>
            <a:r>
              <a:rPr lang="en" b="1" dirty="0">
                <a:latin typeface="Arial Rounded MT Bold" panose="020F0704030504030204" pitchFamily="34" charset="0"/>
              </a:rPr>
              <a:t>2020 to </a:t>
            </a:r>
            <a:r>
              <a:rPr lang="en" b="1" dirty="0" smtClean="0">
                <a:latin typeface="Arial Rounded MT Bold" panose="020F0704030504030204" pitchFamily="34" charset="0"/>
              </a:rPr>
              <a:t>Feb</a:t>
            </a:r>
            <a:r>
              <a:rPr lang="en" b="1" dirty="0" smtClean="0">
                <a:latin typeface="Arial Rounded MT Bold" panose="020F0704030504030204" pitchFamily="34" charset="0"/>
              </a:rPr>
              <a:t> </a:t>
            </a:r>
            <a:r>
              <a:rPr lang="en" b="1" dirty="0">
                <a:latin typeface="Arial Rounded MT Bold" panose="020F0704030504030204" pitchFamily="34" charset="0"/>
              </a:rPr>
              <a:t>2021)</a:t>
            </a:r>
            <a:endParaRPr b="1" dirty="0">
              <a:latin typeface="Arial Rounded MT Bold" panose="020F0704030504030204" pitchFamily="34" charset="0"/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0" y="538843"/>
            <a:ext cx="9144000" cy="4030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Table</a:t>
            </a:r>
            <a:r>
              <a:rPr lang="en" dirty="0" smtClean="0">
                <a:solidFill>
                  <a:schemeClr val="tx1"/>
                </a:solidFill>
              </a:rPr>
              <a:t> </a:t>
            </a:r>
            <a:r>
              <a:rPr lang="en" dirty="0">
                <a:solidFill>
                  <a:schemeClr val="tx1"/>
                </a:solidFill>
              </a:rPr>
              <a:t>- monthly number </a:t>
            </a:r>
            <a:r>
              <a:rPr lang="en" dirty="0" smtClean="0">
                <a:solidFill>
                  <a:schemeClr val="tx1"/>
                </a:solidFill>
              </a:rPr>
              <a:t>cases by species </a:t>
            </a:r>
            <a:r>
              <a:rPr lang="en" dirty="0" smtClean="0">
                <a:solidFill>
                  <a:schemeClr val="tx1"/>
                </a:solidFill>
              </a:rPr>
              <a:t>identified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0" y="155122"/>
            <a:ext cx="9070521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 smtClean="0">
                <a:latin typeface="Arial Rounded MT Bold" panose="020F0704030504030204" pitchFamily="34" charset="0"/>
              </a:rPr>
              <a:t>Sydromes reported </a:t>
            </a:r>
            <a:endParaRPr sz="3200" b="1" dirty="0">
              <a:latin typeface="Arial Rounded MT Bold" panose="020F0704030504030204" pitchFamily="34" charset="0"/>
            </a:endParaRPr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81643" y="1012371"/>
            <a:ext cx="8988878" cy="35565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Graph-Frequency distribution of sydromes reported at your subcounty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97972"/>
            <a:ext cx="8520600" cy="6449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 smtClean="0">
                <a:latin typeface="Arial Rounded MT Bold" panose="020F0704030504030204" pitchFamily="34" charset="0"/>
              </a:rPr>
              <a:t>Seasonal trends</a:t>
            </a:r>
            <a:endParaRPr sz="3200" dirty="0">
              <a:latin typeface="Arial Rounded MT Bold" panose="020F0704030504030204" pitchFamily="34" charset="0"/>
            </a:endParaRPr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922564"/>
            <a:ext cx="8520600" cy="36463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Graph- 	Seasonal trends for Cases</a:t>
            </a:r>
            <a:endParaRPr lang="en-GB" dirty="0" smtClean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 smtClean="0">
                <a:solidFill>
                  <a:schemeClr val="tx1"/>
                </a:solidFill>
              </a:rPr>
              <a:t>		Seasonal trends for syndromes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-36739" y="-1"/>
            <a:ext cx="9144000" cy="9470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r>
              <a:rPr lang="en-GB" altLang="en-US" dirty="0">
                <a:latin typeface="Arial Rounded MT Bold" panose="020F0704030504030204" pitchFamily="34" charset="0"/>
              </a:rPr>
              <a:t>Measures of </a:t>
            </a:r>
            <a:r>
              <a:rPr lang="en-GB" altLang="en-US" dirty="0" smtClean="0">
                <a:latin typeface="Arial Rounded MT Bold" panose="020F0704030504030204" pitchFamily="34" charset="0"/>
              </a:rPr>
              <a:t>Disease</a:t>
            </a:r>
            <a:r>
              <a:rPr lang="en-GB" altLang="en-US" dirty="0">
                <a:latin typeface="Arial Rounded MT Bold" panose="020F0704030504030204" pitchFamily="34" charset="0"/>
              </a:rPr>
              <a:t> </a:t>
            </a:r>
            <a:r>
              <a:rPr lang="en-GB" altLang="en-US" dirty="0" smtClean="0">
                <a:latin typeface="Arial Rounded MT Bold" panose="020F0704030504030204" pitchFamily="34" charset="0"/>
              </a:rPr>
              <a:t>Impact</a:t>
            </a:r>
            <a:endParaRPr dirty="0"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106136" y="947057"/>
            <a:ext cx="8858250" cy="40055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>
              <a:spcAft>
                <a:spcPts val="1200"/>
              </a:spcAft>
              <a:buClr>
                <a:schemeClr val="dk1"/>
              </a:buClr>
              <a:buSzPts val="1100"/>
              <a:buNone/>
            </a:pPr>
            <a:r>
              <a:rPr lang="en" sz="3000" dirty="0" smtClean="0">
                <a:solidFill>
                  <a:schemeClr val="tx1"/>
                </a:solidFill>
              </a:rPr>
              <a:t>Table- </a:t>
            </a:r>
          </a:p>
          <a:p>
            <a:pPr marL="0" lvl="0" indent="0">
              <a:spcAft>
                <a:spcPts val="1200"/>
              </a:spcAft>
              <a:buClr>
                <a:schemeClr val="dk1"/>
              </a:buClr>
              <a:buSzPts val="1100"/>
              <a:buNone/>
            </a:pPr>
            <a:r>
              <a:rPr lang="en-KE" altLang="en-US" sz="3000" dirty="0" smtClean="0">
                <a:solidFill>
                  <a:schemeClr val="tx1"/>
                </a:solidFill>
                <a:latin typeface="+mn-lt"/>
              </a:rPr>
              <a:t>Morbidity</a:t>
            </a:r>
            <a:endParaRPr lang="en-GB" altLang="en-US" sz="3000" dirty="0" smtClean="0">
              <a:solidFill>
                <a:schemeClr val="tx1"/>
              </a:solidFill>
              <a:latin typeface="+mn-lt"/>
            </a:endParaRPr>
          </a:p>
          <a:p>
            <a:pPr marL="0" lvl="0" indent="0">
              <a:spcAft>
                <a:spcPts val="1200"/>
              </a:spcAft>
              <a:buClr>
                <a:schemeClr val="dk1"/>
              </a:buClr>
              <a:buSzPts val="1100"/>
              <a:buNone/>
            </a:pPr>
            <a:r>
              <a:rPr lang="en-KE" altLang="en-US" sz="3000" dirty="0" smtClean="0">
                <a:solidFill>
                  <a:schemeClr val="tx1"/>
                </a:solidFill>
                <a:latin typeface="+mn-lt"/>
              </a:rPr>
              <a:t>Mortality</a:t>
            </a:r>
            <a:r>
              <a:rPr lang="en-GB" altLang="en-US" sz="3000" dirty="0" smtClean="0">
                <a:solidFill>
                  <a:schemeClr val="tx1"/>
                </a:solidFill>
                <a:latin typeface="+mn-lt"/>
              </a:rPr>
              <a:t>  </a:t>
            </a:r>
          </a:p>
          <a:p>
            <a:pPr marL="0" lvl="0" indent="0">
              <a:spcAft>
                <a:spcPts val="1200"/>
              </a:spcAft>
              <a:buClr>
                <a:schemeClr val="dk1"/>
              </a:buClr>
              <a:buSzPts val="1100"/>
              <a:buNone/>
            </a:pPr>
            <a:r>
              <a:rPr lang="en-KE" altLang="en-US" sz="3000" dirty="0" smtClean="0">
                <a:solidFill>
                  <a:schemeClr val="tx1"/>
                </a:solidFill>
                <a:latin typeface="+mn-lt"/>
              </a:rPr>
              <a:t>Case </a:t>
            </a:r>
            <a:r>
              <a:rPr lang="en-KE" altLang="en-US" sz="3000" dirty="0">
                <a:solidFill>
                  <a:schemeClr val="tx1"/>
                </a:solidFill>
                <a:latin typeface="+mn-lt"/>
              </a:rPr>
              <a:t>fatality </a:t>
            </a:r>
            <a:r>
              <a:rPr lang="en-KE" altLang="en-US" sz="30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KE" altLang="en-US" sz="30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altLang="en-US" sz="3000" dirty="0" smtClean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By species, syndromes and months</a:t>
            </a:r>
            <a:endParaRPr lang="en" sz="3000" dirty="0" smtClean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 smtClean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 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0" y="97971"/>
            <a:ext cx="9046029" cy="7919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latin typeface="Arial Rounded MT Bold" panose="020F0704030504030204" pitchFamily="34" charset="0"/>
              </a:rPr>
              <a:t>Confirmation</a:t>
            </a:r>
            <a:r>
              <a:rPr lang="en" b="1" dirty="0" smtClean="0">
                <a:latin typeface="Arial Rounded MT Bold" panose="020F0704030504030204" pitchFamily="34" charset="0"/>
              </a:rPr>
              <a:t> of suspected cases</a:t>
            </a:r>
            <a:endParaRPr b="1" dirty="0">
              <a:latin typeface="Arial Rounded MT Bold" panose="020F0704030504030204" pitchFamily="34" charset="0"/>
            </a:endParaRPr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130629" y="791936"/>
            <a:ext cx="8915400" cy="40821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Availability of sample collection </a:t>
            </a:r>
            <a:r>
              <a:rPr lang="en" dirty="0" smtClean="0">
                <a:solidFill>
                  <a:schemeClr val="tx1"/>
                </a:solidFill>
              </a:rPr>
              <a:t>kits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Rapid testing kits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Strategies for sample collection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tx1"/>
                </a:solidFill>
              </a:rPr>
              <a:t>Indicate </a:t>
            </a:r>
            <a:r>
              <a:rPr lang="en" dirty="0">
                <a:solidFill>
                  <a:schemeClr val="tx1"/>
                </a:solidFill>
              </a:rPr>
              <a:t>testing lab(s)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Sample referral mechanisms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81643" y="212271"/>
            <a:ext cx="8907236" cy="8054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Smart innovations and best practices</a:t>
            </a:r>
            <a:endParaRPr sz="32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171449" y="857250"/>
            <a:ext cx="8817429" cy="37116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212</Words>
  <Application>Microsoft Office PowerPoint</Application>
  <PresentationFormat>On-screen Show (16:9)</PresentationFormat>
  <Paragraphs>52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Times New Roman</vt:lpstr>
      <vt:lpstr>Simple Light</vt:lpstr>
      <vt:lpstr>Syndromic surveillance for livestock diseases  </vt:lpstr>
      <vt:lpstr>Introduction 2 slides max</vt:lpstr>
      <vt:lpstr>Livestock disease surveillance activities</vt:lpstr>
      <vt:lpstr>Livestock diseases identified (July 2020 to Feb 2021)</vt:lpstr>
      <vt:lpstr>Sydromes reported </vt:lpstr>
      <vt:lpstr>Seasonal trends</vt:lpstr>
      <vt:lpstr>Measures of Disease Impact</vt:lpstr>
      <vt:lpstr>Confirmation of suspected cases</vt:lpstr>
      <vt:lpstr>Smart innovations and best practices</vt:lpstr>
      <vt:lpstr>Challenges and way forward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COVID-19 response template</dc:title>
  <dc:creator>EOC PC6</dc:creator>
  <cp:lastModifiedBy>EOC5</cp:lastModifiedBy>
  <cp:revision>8</cp:revision>
  <dcterms:modified xsi:type="dcterms:W3CDTF">2021-03-02T22:29:37Z</dcterms:modified>
</cp:coreProperties>
</file>